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5" d="100"/>
          <a:sy n="95"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178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307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Barlow, sans-serif" pitchFamily="34" charset="0"/>
                <a:ea typeface="Barlow, sans-serif" pitchFamily="34" charset="-122"/>
                <a:cs typeface="Barlow, sans-serif" pitchFamily="34" charset="-120"/>
              </a:rPr>
              <a:t>Introduction to Brain Tumor Classification</a:t>
            </a:r>
            <a:endParaRPr lang="en-US" sz="6036" dirty="0"/>
          </a:p>
        </p:txBody>
      </p:sp>
      <p:sp>
        <p:nvSpPr>
          <p:cNvPr id="6" name="Text 2"/>
          <p:cNvSpPr/>
          <p:nvPr/>
        </p:nvSpPr>
        <p:spPr>
          <a:xfrm>
            <a:off x="833199" y="4209455"/>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 This presentation provides an overview of using convolutional neural networks (CNNs) for the classification of brain tumors. We'll explore the key steps involved, from dataset preparation to model training and evaluation, as well as the integration of Grafana for data visualization.</a:t>
            </a:r>
            <a:endParaRPr lang="en-US" sz="1750" dirty="0"/>
          </a:p>
        </p:txBody>
      </p:sp>
      <p:sp>
        <p:nvSpPr>
          <p:cNvPr id="7" name="Shape 3"/>
          <p:cNvSpPr/>
          <p:nvPr/>
        </p:nvSpPr>
        <p:spPr>
          <a:xfrm>
            <a:off x="833199" y="5897642"/>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880973"/>
            <a:ext cx="4778454"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624376" y="2720697"/>
            <a:ext cx="9381649" cy="1388745"/>
          </a:xfrm>
          <a:prstGeom prst="rect">
            <a:avLst/>
          </a:prstGeom>
          <a:noFill/>
          <a:ln/>
        </p:spPr>
        <p:txBody>
          <a:bodyPr wrap="squar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Overview of Convolutional Neural Networks (CNNs)</a:t>
            </a:r>
            <a:endParaRPr lang="en-US" sz="4374" dirty="0"/>
          </a:p>
        </p:txBody>
      </p:sp>
      <p:sp>
        <p:nvSpPr>
          <p:cNvPr id="7" name="Text 3"/>
          <p:cNvSpPr/>
          <p:nvPr/>
        </p:nvSpPr>
        <p:spPr>
          <a:xfrm>
            <a:off x="2624376" y="4442698"/>
            <a:ext cx="9381649" cy="1066205"/>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 CNNs are a powerful deep learning technique well-suited for image classification tasks. They leverage the spatial relationships in data to automatically learn features and patterns, making them highly effective for medical imaging applications like brain tumor detection.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624376" y="1826538"/>
            <a:ext cx="9381649" cy="1388745"/>
          </a:xfrm>
          <a:prstGeom prst="rect">
            <a:avLst/>
          </a:prstGeom>
          <a:noFill/>
          <a:ln/>
        </p:spPr>
        <p:txBody>
          <a:bodyPr wrap="squar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Dataset Preparation and Preprocessing</a:t>
            </a:r>
            <a:endParaRPr lang="en-US" sz="4374" dirty="0"/>
          </a:p>
        </p:txBody>
      </p:sp>
      <p:sp>
        <p:nvSpPr>
          <p:cNvPr id="7" name="Shape 3"/>
          <p:cNvSpPr/>
          <p:nvPr/>
        </p:nvSpPr>
        <p:spPr>
          <a:xfrm>
            <a:off x="2624376" y="3722132"/>
            <a:ext cx="499943" cy="499943"/>
          </a:xfrm>
          <a:prstGeom prst="roundRect">
            <a:avLst>
              <a:gd name="adj" fmla="val 20000"/>
            </a:avLst>
          </a:prstGeom>
          <a:solidFill>
            <a:srgbClr val="790709"/>
          </a:solidFill>
          <a:ln w="7620">
            <a:solidFill>
              <a:srgbClr val="922022"/>
            </a:solidFill>
            <a:prstDash val="solid"/>
          </a:ln>
        </p:spPr>
      </p:sp>
      <p:sp>
        <p:nvSpPr>
          <p:cNvPr id="8" name="Text 4"/>
          <p:cNvSpPr/>
          <p:nvPr/>
        </p:nvSpPr>
        <p:spPr>
          <a:xfrm>
            <a:off x="2815947" y="3763804"/>
            <a:ext cx="116681"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1</a:t>
            </a:r>
            <a:endParaRPr lang="en-US" sz="2624" dirty="0"/>
          </a:p>
        </p:txBody>
      </p:sp>
      <p:sp>
        <p:nvSpPr>
          <p:cNvPr id="9" name="Text 5"/>
          <p:cNvSpPr/>
          <p:nvPr/>
        </p:nvSpPr>
        <p:spPr>
          <a:xfrm>
            <a:off x="3346490" y="3798451"/>
            <a:ext cx="2256949" cy="347186"/>
          </a:xfrm>
          <a:prstGeom prst="rect">
            <a:avLst/>
          </a:prstGeom>
          <a:noFill/>
          <a:ln/>
        </p:spPr>
        <p:txBody>
          <a:bodyPr wrap="none" rtlCol="0" anchor="t"/>
          <a:lstStyle/>
          <a:p>
            <a:pPr marL="0" indent="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Data Acquisition</a:t>
            </a:r>
            <a:endParaRPr lang="en-US" sz="2187" dirty="0"/>
          </a:p>
        </p:txBody>
      </p:sp>
      <p:sp>
        <p:nvSpPr>
          <p:cNvPr id="10" name="Text 6"/>
          <p:cNvSpPr/>
          <p:nvPr/>
        </p:nvSpPr>
        <p:spPr>
          <a:xfrm>
            <a:off x="3346490" y="4278868"/>
            <a:ext cx="2256949"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Collect a diverse dataset of brain MRI or CT scans, labeled with different tumor types.</a:t>
            </a:r>
            <a:endParaRPr lang="en-US" sz="1750" dirty="0"/>
          </a:p>
        </p:txBody>
      </p:sp>
      <p:sp>
        <p:nvSpPr>
          <p:cNvPr id="11" name="Shape 7"/>
          <p:cNvSpPr/>
          <p:nvPr/>
        </p:nvSpPr>
        <p:spPr>
          <a:xfrm>
            <a:off x="5825609" y="3722132"/>
            <a:ext cx="499943" cy="499943"/>
          </a:xfrm>
          <a:prstGeom prst="roundRect">
            <a:avLst>
              <a:gd name="adj" fmla="val 20000"/>
            </a:avLst>
          </a:prstGeom>
          <a:solidFill>
            <a:srgbClr val="790709"/>
          </a:solidFill>
          <a:ln w="7620">
            <a:solidFill>
              <a:srgbClr val="922022"/>
            </a:solidFill>
            <a:prstDash val="solid"/>
          </a:ln>
        </p:spPr>
      </p:sp>
      <p:sp>
        <p:nvSpPr>
          <p:cNvPr id="12" name="Text 8"/>
          <p:cNvSpPr/>
          <p:nvPr/>
        </p:nvSpPr>
        <p:spPr>
          <a:xfrm>
            <a:off x="5986224" y="3763804"/>
            <a:ext cx="17871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2</a:t>
            </a:r>
            <a:endParaRPr lang="en-US" sz="2624" dirty="0"/>
          </a:p>
        </p:txBody>
      </p:sp>
      <p:sp>
        <p:nvSpPr>
          <p:cNvPr id="13" name="Text 9"/>
          <p:cNvSpPr/>
          <p:nvPr/>
        </p:nvSpPr>
        <p:spPr>
          <a:xfrm>
            <a:off x="6547723" y="3798451"/>
            <a:ext cx="2256949" cy="694373"/>
          </a:xfrm>
          <a:prstGeom prst="rect">
            <a:avLst/>
          </a:prstGeom>
          <a:noFill/>
          <a:ln/>
        </p:spPr>
        <p:txBody>
          <a:bodyPr wrap="square" rtlCol="0" anchor="t"/>
          <a:lstStyle/>
          <a:p>
            <a:pPr marL="0" indent="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Data Preprocessing</a:t>
            </a:r>
            <a:endParaRPr lang="en-US" sz="2187" dirty="0"/>
          </a:p>
        </p:txBody>
      </p:sp>
      <p:sp>
        <p:nvSpPr>
          <p:cNvPr id="14" name="Text 10"/>
          <p:cNvSpPr/>
          <p:nvPr/>
        </p:nvSpPr>
        <p:spPr>
          <a:xfrm>
            <a:off x="6547723" y="4626054"/>
            <a:ext cx="2256949" cy="1777008"/>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Apply techniques like resizing, normalization, and augmentation to prepare the data for CNN training.</a:t>
            </a:r>
            <a:endParaRPr lang="en-US" sz="1750" dirty="0"/>
          </a:p>
        </p:txBody>
      </p:sp>
      <p:sp>
        <p:nvSpPr>
          <p:cNvPr id="15" name="Shape 11"/>
          <p:cNvSpPr/>
          <p:nvPr/>
        </p:nvSpPr>
        <p:spPr>
          <a:xfrm>
            <a:off x="9026843" y="3722132"/>
            <a:ext cx="499943" cy="499943"/>
          </a:xfrm>
          <a:prstGeom prst="roundRect">
            <a:avLst>
              <a:gd name="adj" fmla="val 20000"/>
            </a:avLst>
          </a:prstGeom>
          <a:solidFill>
            <a:srgbClr val="790709"/>
          </a:solidFill>
          <a:ln w="7620">
            <a:solidFill>
              <a:srgbClr val="922022"/>
            </a:solidFill>
            <a:prstDash val="solid"/>
          </a:ln>
        </p:spPr>
      </p:sp>
      <p:sp>
        <p:nvSpPr>
          <p:cNvPr id="16" name="Text 12"/>
          <p:cNvSpPr/>
          <p:nvPr/>
        </p:nvSpPr>
        <p:spPr>
          <a:xfrm>
            <a:off x="9190911" y="3763804"/>
            <a:ext cx="17168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Barlow, sans-serif" pitchFamily="34" charset="0"/>
                <a:ea typeface="Barlow, sans-serif" pitchFamily="34" charset="-122"/>
                <a:cs typeface="Barlow, sans-serif" pitchFamily="34" charset="-120"/>
              </a:rPr>
              <a:t>3</a:t>
            </a:r>
            <a:endParaRPr lang="en-US" sz="2624" dirty="0"/>
          </a:p>
        </p:txBody>
      </p:sp>
      <p:sp>
        <p:nvSpPr>
          <p:cNvPr id="17" name="Text 13"/>
          <p:cNvSpPr/>
          <p:nvPr/>
        </p:nvSpPr>
        <p:spPr>
          <a:xfrm>
            <a:off x="9748957" y="3798451"/>
            <a:ext cx="2256949" cy="694373"/>
          </a:xfrm>
          <a:prstGeom prst="rect">
            <a:avLst/>
          </a:prstGeom>
          <a:noFill/>
          <a:ln/>
        </p:spPr>
        <p:txBody>
          <a:bodyPr wrap="square" rtlCol="0" anchor="t"/>
          <a:lstStyle/>
          <a:p>
            <a:pPr marL="0" indent="0">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Train-Val-Test Split</a:t>
            </a:r>
            <a:endParaRPr lang="en-US" sz="2187" dirty="0"/>
          </a:p>
        </p:txBody>
      </p:sp>
      <p:sp>
        <p:nvSpPr>
          <p:cNvPr id="18" name="Text 14"/>
          <p:cNvSpPr/>
          <p:nvPr/>
        </p:nvSpPr>
        <p:spPr>
          <a:xfrm>
            <a:off x="9748957" y="4626054"/>
            <a:ext cx="2256949" cy="1777008"/>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Divide the dataset into training, validation, and test sets to ensure reliable model evaluation.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2220873"/>
            <a:ext cx="5769769" cy="694373"/>
          </a:xfrm>
          <a:prstGeom prst="rect">
            <a:avLst/>
          </a:prstGeom>
          <a:noFill/>
          <a:ln/>
        </p:spPr>
        <p:txBody>
          <a:bodyPr wrap="non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CNN Model Architecture</a:t>
            </a:r>
            <a:endParaRPr lang="en-US" sz="4374" dirty="0"/>
          </a:p>
        </p:txBody>
      </p:sp>
      <p:sp>
        <p:nvSpPr>
          <p:cNvPr id="5" name="Text 2"/>
          <p:cNvSpPr/>
          <p:nvPr/>
        </p:nvSpPr>
        <p:spPr>
          <a:xfrm>
            <a:off x="2624376" y="3470672"/>
            <a:ext cx="2765465" cy="347186"/>
          </a:xfrm>
          <a:prstGeom prst="rect">
            <a:avLst/>
          </a:prstGeom>
          <a:noFill/>
          <a:ln/>
        </p:spPr>
        <p:txBody>
          <a:bodyPr wrap="none" rtlCol="0" anchor="t"/>
          <a:lstStyle/>
          <a:p>
            <a:pPr marL="0" indent="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Convolutional Layers</a:t>
            </a:r>
            <a:endParaRPr lang="en-US" sz="2187" dirty="0"/>
          </a:p>
        </p:txBody>
      </p:sp>
      <p:sp>
        <p:nvSpPr>
          <p:cNvPr id="6" name="Text 3"/>
          <p:cNvSpPr/>
          <p:nvPr/>
        </p:nvSpPr>
        <p:spPr>
          <a:xfrm>
            <a:off x="2624376" y="4040029"/>
            <a:ext cx="2765465"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Extract low-level features like edges and shapes, then higher-level features like tumor patterns.</a:t>
            </a:r>
            <a:endParaRPr lang="en-US" sz="1750" dirty="0"/>
          </a:p>
        </p:txBody>
      </p:sp>
      <p:sp>
        <p:nvSpPr>
          <p:cNvPr id="7" name="Text 4"/>
          <p:cNvSpPr/>
          <p:nvPr/>
        </p:nvSpPr>
        <p:spPr>
          <a:xfrm>
            <a:off x="5939433" y="3470672"/>
            <a:ext cx="2765465" cy="347186"/>
          </a:xfrm>
          <a:prstGeom prst="rect">
            <a:avLst/>
          </a:prstGeom>
          <a:noFill/>
          <a:ln/>
        </p:spPr>
        <p:txBody>
          <a:bodyPr wrap="none" rtlCol="0" anchor="t"/>
          <a:lstStyle/>
          <a:p>
            <a:pPr marL="0" indent="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Pooling Layers</a:t>
            </a:r>
            <a:endParaRPr lang="en-US" sz="2187" dirty="0"/>
          </a:p>
        </p:txBody>
      </p:sp>
      <p:sp>
        <p:nvSpPr>
          <p:cNvPr id="8" name="Text 5"/>
          <p:cNvSpPr/>
          <p:nvPr/>
        </p:nvSpPr>
        <p:spPr>
          <a:xfrm>
            <a:off x="5939433" y="4040029"/>
            <a:ext cx="2765465"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Reduce the spatial dimensions of the feature maps, while retaining the most important information.</a:t>
            </a:r>
            <a:endParaRPr lang="en-US" sz="1750" dirty="0"/>
          </a:p>
        </p:txBody>
      </p:sp>
      <p:sp>
        <p:nvSpPr>
          <p:cNvPr id="9" name="Text 6"/>
          <p:cNvSpPr/>
          <p:nvPr/>
        </p:nvSpPr>
        <p:spPr>
          <a:xfrm>
            <a:off x="9254490" y="3470672"/>
            <a:ext cx="2765465" cy="694373"/>
          </a:xfrm>
          <a:prstGeom prst="rect">
            <a:avLst/>
          </a:prstGeom>
          <a:noFill/>
          <a:ln/>
        </p:spPr>
        <p:txBody>
          <a:bodyPr wrap="square" rtlCol="0" anchor="t"/>
          <a:lstStyle/>
          <a:p>
            <a:pPr marL="0" indent="0">
              <a:lnSpc>
                <a:spcPts val="2734"/>
              </a:lnSpc>
              <a:buNone/>
            </a:pPr>
            <a:r>
              <a:rPr lang="en-US" sz="2187" dirty="0">
                <a:solidFill>
                  <a:srgbClr val="FFFFFF"/>
                </a:solidFill>
                <a:latin typeface="Barlow, sans-serif" pitchFamily="34" charset="0"/>
                <a:ea typeface="Barlow, sans-serif" pitchFamily="34" charset="-122"/>
                <a:cs typeface="Barlow, sans-serif" pitchFamily="34" charset="-120"/>
              </a:rPr>
              <a:t>Fully Connected Layers</a:t>
            </a:r>
            <a:endParaRPr lang="en-US" sz="2187" dirty="0"/>
          </a:p>
        </p:txBody>
      </p:sp>
      <p:sp>
        <p:nvSpPr>
          <p:cNvPr id="10" name="Text 7"/>
          <p:cNvSpPr/>
          <p:nvPr/>
        </p:nvSpPr>
        <p:spPr>
          <a:xfrm>
            <a:off x="9254490" y="4387215"/>
            <a:ext cx="2765465" cy="1421606"/>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Combine the extracted features to classify the input image into the correct tumor type.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4271" y="607576"/>
            <a:ext cx="9304139" cy="1377077"/>
          </a:xfrm>
          <a:prstGeom prst="rect">
            <a:avLst/>
          </a:prstGeom>
          <a:noFill/>
          <a:ln/>
        </p:spPr>
        <p:txBody>
          <a:bodyPr wrap="square" rtlCol="0" anchor="t"/>
          <a:lstStyle/>
          <a:p>
            <a:pPr marL="0" indent="0">
              <a:lnSpc>
                <a:spcPts val="5422"/>
              </a:lnSpc>
              <a:buNone/>
            </a:pPr>
            <a:r>
              <a:rPr lang="en-US" sz="4338" dirty="0">
                <a:solidFill>
                  <a:srgbClr val="FFFFFF"/>
                </a:solidFill>
                <a:latin typeface="Barlow, sans-serif" pitchFamily="34" charset="0"/>
                <a:ea typeface="Barlow, sans-serif" pitchFamily="34" charset="-122"/>
                <a:cs typeface="Barlow, sans-serif" pitchFamily="34" charset="-120"/>
              </a:rPr>
              <a:t>Training and Validation of the CNN Model</a:t>
            </a:r>
            <a:endParaRPr lang="en-US" sz="4338" dirty="0"/>
          </a:p>
        </p:txBody>
      </p:sp>
      <p:sp>
        <p:nvSpPr>
          <p:cNvPr id="6" name="Shape 2"/>
          <p:cNvSpPr/>
          <p:nvPr/>
        </p:nvSpPr>
        <p:spPr>
          <a:xfrm>
            <a:off x="1142762" y="2315170"/>
            <a:ext cx="44053" cy="5306854"/>
          </a:xfrm>
          <a:prstGeom prst="roundRect">
            <a:avLst>
              <a:gd name="adj" fmla="val 225099"/>
            </a:avLst>
          </a:prstGeom>
          <a:solidFill>
            <a:srgbClr val="922022"/>
          </a:solidFill>
          <a:ln/>
        </p:spPr>
      </p:sp>
      <p:sp>
        <p:nvSpPr>
          <p:cNvPr id="7" name="Shape 3"/>
          <p:cNvSpPr/>
          <p:nvPr/>
        </p:nvSpPr>
        <p:spPr>
          <a:xfrm>
            <a:off x="1412677" y="2713077"/>
            <a:ext cx="771168" cy="44053"/>
          </a:xfrm>
          <a:prstGeom prst="roundRect">
            <a:avLst>
              <a:gd name="adj" fmla="val 225099"/>
            </a:avLst>
          </a:prstGeom>
          <a:solidFill>
            <a:srgbClr val="922022"/>
          </a:solidFill>
          <a:ln/>
        </p:spPr>
      </p:sp>
      <p:sp>
        <p:nvSpPr>
          <p:cNvPr id="8" name="Shape 4"/>
          <p:cNvSpPr/>
          <p:nvPr/>
        </p:nvSpPr>
        <p:spPr>
          <a:xfrm>
            <a:off x="916900" y="2487335"/>
            <a:ext cx="495776" cy="495776"/>
          </a:xfrm>
          <a:prstGeom prst="roundRect">
            <a:avLst>
              <a:gd name="adj" fmla="val 20002"/>
            </a:avLst>
          </a:prstGeom>
          <a:solidFill>
            <a:srgbClr val="790709"/>
          </a:solidFill>
          <a:ln w="7620">
            <a:solidFill>
              <a:srgbClr val="922022"/>
            </a:solidFill>
            <a:prstDash val="solid"/>
          </a:ln>
        </p:spPr>
      </p:sp>
      <p:sp>
        <p:nvSpPr>
          <p:cNvPr id="9" name="Text 5"/>
          <p:cNvSpPr/>
          <p:nvPr/>
        </p:nvSpPr>
        <p:spPr>
          <a:xfrm>
            <a:off x="1106924" y="2528649"/>
            <a:ext cx="115729" cy="413147"/>
          </a:xfrm>
          <a:prstGeom prst="rect">
            <a:avLst/>
          </a:prstGeom>
          <a:noFill/>
          <a:ln/>
        </p:spPr>
        <p:txBody>
          <a:bodyPr wrap="none" rtlCol="0" anchor="t"/>
          <a:lstStyle/>
          <a:p>
            <a:pPr marL="0" indent="0" algn="ctr">
              <a:lnSpc>
                <a:spcPts val="3253"/>
              </a:lnSpc>
              <a:buNone/>
            </a:pPr>
            <a:r>
              <a:rPr lang="en-US" sz="2603" dirty="0">
                <a:solidFill>
                  <a:srgbClr val="E5E0DF"/>
                </a:solidFill>
                <a:latin typeface="Barlow, sans-serif" pitchFamily="34" charset="0"/>
                <a:ea typeface="Barlow, sans-serif" pitchFamily="34" charset="-122"/>
                <a:cs typeface="Barlow, sans-serif" pitchFamily="34" charset="-120"/>
              </a:rPr>
              <a:t>1</a:t>
            </a:r>
            <a:endParaRPr lang="en-US" sz="2603" dirty="0"/>
          </a:p>
        </p:txBody>
      </p:sp>
      <p:sp>
        <p:nvSpPr>
          <p:cNvPr id="10" name="Text 6"/>
          <p:cNvSpPr/>
          <p:nvPr/>
        </p:nvSpPr>
        <p:spPr>
          <a:xfrm>
            <a:off x="2376726" y="2535436"/>
            <a:ext cx="2754511" cy="344329"/>
          </a:xfrm>
          <a:prstGeom prst="rect">
            <a:avLst/>
          </a:prstGeom>
          <a:noFill/>
          <a:ln/>
        </p:spPr>
        <p:txBody>
          <a:bodyPr wrap="none" rtlCol="0" anchor="t"/>
          <a:lstStyle/>
          <a:p>
            <a:pPr marL="0" indent="0" algn="l">
              <a:lnSpc>
                <a:spcPts val="2711"/>
              </a:lnSpc>
              <a:buNone/>
            </a:pPr>
            <a:r>
              <a:rPr lang="en-US" sz="2169" dirty="0">
                <a:solidFill>
                  <a:srgbClr val="E5E0DF"/>
                </a:solidFill>
                <a:latin typeface="Barlow, sans-serif" pitchFamily="34" charset="0"/>
                <a:ea typeface="Barlow, sans-serif" pitchFamily="34" charset="-122"/>
                <a:cs typeface="Barlow, sans-serif" pitchFamily="34" charset="-120"/>
              </a:rPr>
              <a:t>Model Training</a:t>
            </a:r>
            <a:endParaRPr lang="en-US" sz="2169" dirty="0"/>
          </a:p>
        </p:txBody>
      </p:sp>
      <p:sp>
        <p:nvSpPr>
          <p:cNvPr id="11" name="Text 7"/>
          <p:cNvSpPr/>
          <p:nvPr/>
        </p:nvSpPr>
        <p:spPr>
          <a:xfrm>
            <a:off x="2376726" y="3011924"/>
            <a:ext cx="7761684" cy="705088"/>
          </a:xfrm>
          <a:prstGeom prst="rect">
            <a:avLst/>
          </a:prstGeom>
          <a:noFill/>
          <a:ln/>
        </p:spPr>
        <p:txBody>
          <a:bodyPr wrap="square" rtlCol="0" anchor="t"/>
          <a:lstStyle/>
          <a:p>
            <a:pPr marL="0" indent="0" algn="l">
              <a:lnSpc>
                <a:spcPts val="2776"/>
              </a:lnSpc>
              <a:buNone/>
            </a:pPr>
            <a:r>
              <a:rPr lang="en-US" sz="1735" dirty="0">
                <a:solidFill>
                  <a:srgbClr val="E5E0DF"/>
                </a:solidFill>
                <a:latin typeface="Barlow" pitchFamily="34" charset="0"/>
                <a:ea typeface="Barlow" pitchFamily="34" charset="-122"/>
                <a:cs typeface="Barlow" pitchFamily="34" charset="-120"/>
              </a:rPr>
              <a:t>Use techniques like gradient descent and backpropagation to optimize the model's parameters and improve its performance.</a:t>
            </a:r>
            <a:endParaRPr lang="en-US" sz="1735" dirty="0"/>
          </a:p>
        </p:txBody>
      </p:sp>
      <p:sp>
        <p:nvSpPr>
          <p:cNvPr id="12" name="Shape 8"/>
          <p:cNvSpPr/>
          <p:nvPr/>
        </p:nvSpPr>
        <p:spPr>
          <a:xfrm>
            <a:off x="1412677" y="4555450"/>
            <a:ext cx="771168" cy="44053"/>
          </a:xfrm>
          <a:prstGeom prst="roundRect">
            <a:avLst>
              <a:gd name="adj" fmla="val 225099"/>
            </a:avLst>
          </a:prstGeom>
          <a:solidFill>
            <a:srgbClr val="922022"/>
          </a:solidFill>
          <a:ln/>
        </p:spPr>
      </p:sp>
      <p:sp>
        <p:nvSpPr>
          <p:cNvPr id="13" name="Shape 9"/>
          <p:cNvSpPr/>
          <p:nvPr/>
        </p:nvSpPr>
        <p:spPr>
          <a:xfrm>
            <a:off x="916900" y="4329708"/>
            <a:ext cx="495776" cy="495776"/>
          </a:xfrm>
          <a:prstGeom prst="roundRect">
            <a:avLst>
              <a:gd name="adj" fmla="val 20002"/>
            </a:avLst>
          </a:prstGeom>
          <a:solidFill>
            <a:srgbClr val="790709"/>
          </a:solidFill>
          <a:ln w="7620">
            <a:solidFill>
              <a:srgbClr val="922022"/>
            </a:solidFill>
            <a:prstDash val="solid"/>
          </a:ln>
        </p:spPr>
      </p:sp>
      <p:sp>
        <p:nvSpPr>
          <p:cNvPr id="14" name="Text 10"/>
          <p:cNvSpPr/>
          <p:nvPr/>
        </p:nvSpPr>
        <p:spPr>
          <a:xfrm>
            <a:off x="1076206" y="4371023"/>
            <a:ext cx="177165" cy="413147"/>
          </a:xfrm>
          <a:prstGeom prst="rect">
            <a:avLst/>
          </a:prstGeom>
          <a:noFill/>
          <a:ln/>
        </p:spPr>
        <p:txBody>
          <a:bodyPr wrap="none" rtlCol="0" anchor="t"/>
          <a:lstStyle/>
          <a:p>
            <a:pPr marL="0" indent="0" algn="ctr">
              <a:lnSpc>
                <a:spcPts val="3253"/>
              </a:lnSpc>
              <a:buNone/>
            </a:pPr>
            <a:r>
              <a:rPr lang="en-US" sz="2603" dirty="0">
                <a:solidFill>
                  <a:srgbClr val="E5E0DF"/>
                </a:solidFill>
                <a:latin typeface="Barlow, sans-serif" pitchFamily="34" charset="0"/>
                <a:ea typeface="Barlow, sans-serif" pitchFamily="34" charset="-122"/>
                <a:cs typeface="Barlow, sans-serif" pitchFamily="34" charset="-120"/>
              </a:rPr>
              <a:t>2</a:t>
            </a:r>
            <a:endParaRPr lang="en-US" sz="2603" dirty="0"/>
          </a:p>
        </p:txBody>
      </p:sp>
      <p:sp>
        <p:nvSpPr>
          <p:cNvPr id="15" name="Text 11"/>
          <p:cNvSpPr/>
          <p:nvPr/>
        </p:nvSpPr>
        <p:spPr>
          <a:xfrm>
            <a:off x="2376726" y="4377809"/>
            <a:ext cx="3006804" cy="344329"/>
          </a:xfrm>
          <a:prstGeom prst="rect">
            <a:avLst/>
          </a:prstGeom>
          <a:noFill/>
          <a:ln/>
        </p:spPr>
        <p:txBody>
          <a:bodyPr wrap="none" rtlCol="0" anchor="t"/>
          <a:lstStyle/>
          <a:p>
            <a:pPr marL="0" indent="0" algn="l">
              <a:lnSpc>
                <a:spcPts val="2711"/>
              </a:lnSpc>
              <a:buNone/>
            </a:pPr>
            <a:r>
              <a:rPr lang="en-US" sz="2169" dirty="0">
                <a:solidFill>
                  <a:srgbClr val="E5E0DF"/>
                </a:solidFill>
                <a:latin typeface="Barlow, sans-serif" pitchFamily="34" charset="0"/>
                <a:ea typeface="Barlow, sans-serif" pitchFamily="34" charset="-122"/>
                <a:cs typeface="Barlow, sans-serif" pitchFamily="34" charset="-120"/>
              </a:rPr>
              <a:t>Validation and Monitoring</a:t>
            </a:r>
            <a:endParaRPr lang="en-US" sz="2169" dirty="0"/>
          </a:p>
        </p:txBody>
      </p:sp>
      <p:sp>
        <p:nvSpPr>
          <p:cNvPr id="16" name="Text 12"/>
          <p:cNvSpPr/>
          <p:nvPr/>
        </p:nvSpPr>
        <p:spPr>
          <a:xfrm>
            <a:off x="2376726" y="4854297"/>
            <a:ext cx="7761684" cy="705088"/>
          </a:xfrm>
          <a:prstGeom prst="rect">
            <a:avLst/>
          </a:prstGeom>
          <a:noFill/>
          <a:ln/>
        </p:spPr>
        <p:txBody>
          <a:bodyPr wrap="square" rtlCol="0" anchor="t"/>
          <a:lstStyle/>
          <a:p>
            <a:pPr marL="0" indent="0" algn="l">
              <a:lnSpc>
                <a:spcPts val="2776"/>
              </a:lnSpc>
              <a:buNone/>
            </a:pPr>
            <a:r>
              <a:rPr lang="en-US" sz="1735" dirty="0">
                <a:solidFill>
                  <a:srgbClr val="E5E0DF"/>
                </a:solidFill>
                <a:latin typeface="Barlow" pitchFamily="34" charset="0"/>
                <a:ea typeface="Barlow" pitchFamily="34" charset="-122"/>
                <a:cs typeface="Barlow" pitchFamily="34" charset="-120"/>
              </a:rPr>
              <a:t>Regularly evaluate the model's performance on the validation set to identify and address overfitting or underfitting.</a:t>
            </a:r>
            <a:endParaRPr lang="en-US" sz="1735" dirty="0"/>
          </a:p>
        </p:txBody>
      </p:sp>
      <p:sp>
        <p:nvSpPr>
          <p:cNvPr id="17" name="Shape 13"/>
          <p:cNvSpPr/>
          <p:nvPr/>
        </p:nvSpPr>
        <p:spPr>
          <a:xfrm>
            <a:off x="1412677" y="6397823"/>
            <a:ext cx="771168" cy="44053"/>
          </a:xfrm>
          <a:prstGeom prst="roundRect">
            <a:avLst>
              <a:gd name="adj" fmla="val 225099"/>
            </a:avLst>
          </a:prstGeom>
          <a:solidFill>
            <a:srgbClr val="922022"/>
          </a:solidFill>
          <a:ln/>
        </p:spPr>
      </p:sp>
      <p:sp>
        <p:nvSpPr>
          <p:cNvPr id="18" name="Shape 14"/>
          <p:cNvSpPr/>
          <p:nvPr/>
        </p:nvSpPr>
        <p:spPr>
          <a:xfrm>
            <a:off x="916900" y="6172081"/>
            <a:ext cx="495776" cy="495776"/>
          </a:xfrm>
          <a:prstGeom prst="roundRect">
            <a:avLst>
              <a:gd name="adj" fmla="val 20002"/>
            </a:avLst>
          </a:prstGeom>
          <a:solidFill>
            <a:srgbClr val="790709"/>
          </a:solidFill>
          <a:ln w="7620">
            <a:solidFill>
              <a:srgbClr val="922022"/>
            </a:solidFill>
            <a:prstDash val="solid"/>
          </a:ln>
        </p:spPr>
      </p:sp>
      <p:sp>
        <p:nvSpPr>
          <p:cNvPr id="19" name="Text 15"/>
          <p:cNvSpPr/>
          <p:nvPr/>
        </p:nvSpPr>
        <p:spPr>
          <a:xfrm>
            <a:off x="1079659" y="6213396"/>
            <a:ext cx="170259" cy="413147"/>
          </a:xfrm>
          <a:prstGeom prst="rect">
            <a:avLst/>
          </a:prstGeom>
          <a:noFill/>
          <a:ln/>
        </p:spPr>
        <p:txBody>
          <a:bodyPr wrap="none" rtlCol="0" anchor="t"/>
          <a:lstStyle/>
          <a:p>
            <a:pPr marL="0" indent="0" algn="ctr">
              <a:lnSpc>
                <a:spcPts val="3253"/>
              </a:lnSpc>
              <a:buNone/>
            </a:pPr>
            <a:r>
              <a:rPr lang="en-US" sz="2603" dirty="0">
                <a:solidFill>
                  <a:srgbClr val="E5E0DF"/>
                </a:solidFill>
                <a:latin typeface="Barlow, sans-serif" pitchFamily="34" charset="0"/>
                <a:ea typeface="Barlow, sans-serif" pitchFamily="34" charset="-122"/>
                <a:cs typeface="Barlow, sans-serif" pitchFamily="34" charset="-120"/>
              </a:rPr>
              <a:t>3</a:t>
            </a:r>
            <a:endParaRPr lang="en-US" sz="2603" dirty="0"/>
          </a:p>
        </p:txBody>
      </p:sp>
      <p:sp>
        <p:nvSpPr>
          <p:cNvPr id="20" name="Text 16"/>
          <p:cNvSpPr/>
          <p:nvPr/>
        </p:nvSpPr>
        <p:spPr>
          <a:xfrm>
            <a:off x="2376726" y="6220182"/>
            <a:ext cx="2811899" cy="344329"/>
          </a:xfrm>
          <a:prstGeom prst="rect">
            <a:avLst/>
          </a:prstGeom>
          <a:noFill/>
          <a:ln/>
        </p:spPr>
        <p:txBody>
          <a:bodyPr wrap="none" rtlCol="0" anchor="t"/>
          <a:lstStyle/>
          <a:p>
            <a:pPr marL="0" indent="0" algn="l">
              <a:lnSpc>
                <a:spcPts val="2711"/>
              </a:lnSpc>
              <a:buNone/>
            </a:pPr>
            <a:r>
              <a:rPr lang="en-US" sz="2169" dirty="0">
                <a:solidFill>
                  <a:srgbClr val="E5E0DF"/>
                </a:solidFill>
                <a:latin typeface="Barlow, sans-serif" pitchFamily="34" charset="0"/>
                <a:ea typeface="Barlow, sans-serif" pitchFamily="34" charset="-122"/>
                <a:cs typeface="Barlow, sans-serif" pitchFamily="34" charset="-120"/>
              </a:rPr>
              <a:t>Hyperparameter Tuning</a:t>
            </a:r>
            <a:endParaRPr lang="en-US" sz="2169" dirty="0"/>
          </a:p>
        </p:txBody>
      </p:sp>
      <p:sp>
        <p:nvSpPr>
          <p:cNvPr id="21" name="Text 17"/>
          <p:cNvSpPr/>
          <p:nvPr/>
        </p:nvSpPr>
        <p:spPr>
          <a:xfrm>
            <a:off x="2376726" y="6696670"/>
            <a:ext cx="7761684" cy="705088"/>
          </a:xfrm>
          <a:prstGeom prst="rect">
            <a:avLst/>
          </a:prstGeom>
          <a:noFill/>
          <a:ln/>
        </p:spPr>
        <p:txBody>
          <a:bodyPr wrap="square" rtlCol="0" anchor="t"/>
          <a:lstStyle/>
          <a:p>
            <a:pPr marL="0" indent="0" algn="l">
              <a:lnSpc>
                <a:spcPts val="2776"/>
              </a:lnSpc>
              <a:buNone/>
            </a:pPr>
            <a:r>
              <a:rPr lang="en-US" sz="1735" dirty="0">
                <a:solidFill>
                  <a:srgbClr val="E5E0DF"/>
                </a:solidFill>
                <a:latin typeface="Barlow" pitchFamily="34" charset="0"/>
                <a:ea typeface="Barlow" pitchFamily="34" charset="-122"/>
                <a:cs typeface="Barlow" pitchFamily="34" charset="-120"/>
              </a:rPr>
              <a:t>Experiment with different hyperparameters, such as learning rate, batch size, and network architecture, to find the optimal configuration.</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870115"/>
            <a:ext cx="8608100" cy="694373"/>
          </a:xfrm>
          <a:prstGeom prst="rect">
            <a:avLst/>
          </a:prstGeom>
          <a:noFill/>
          <a:ln/>
        </p:spPr>
        <p:txBody>
          <a:bodyPr wrap="non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Grafana Integration for Visualization</a:t>
            </a:r>
            <a:endParaRPr lang="en-US" sz="4374" dirty="0"/>
          </a:p>
        </p:txBody>
      </p:sp>
      <p:pic>
        <p:nvPicPr>
          <p:cNvPr id="5" name="Image 1" descr="preencoded.png"/>
          <p:cNvPicPr>
            <a:picLocks noChangeAspect="1"/>
          </p:cNvPicPr>
          <p:nvPr/>
        </p:nvPicPr>
        <p:blipFill>
          <a:blip r:embed="rId4"/>
          <a:stretch>
            <a:fillRect/>
          </a:stretch>
        </p:blipFill>
        <p:spPr>
          <a:xfrm>
            <a:off x="2624376" y="3008828"/>
            <a:ext cx="523756" cy="523756"/>
          </a:xfrm>
          <a:prstGeom prst="rect">
            <a:avLst/>
          </a:prstGeom>
        </p:spPr>
      </p:pic>
      <p:sp>
        <p:nvSpPr>
          <p:cNvPr id="6" name="Text 2"/>
          <p:cNvSpPr/>
          <p:nvPr/>
        </p:nvSpPr>
        <p:spPr>
          <a:xfrm>
            <a:off x="2624376" y="3754755"/>
            <a:ext cx="2095381" cy="347186"/>
          </a:xfrm>
          <a:prstGeom prst="rect">
            <a:avLst/>
          </a:prstGeom>
          <a:noFill/>
          <a:ln/>
        </p:spPr>
        <p:txBody>
          <a:bodyPr wrap="non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Accuracy Trends</a:t>
            </a:r>
            <a:endParaRPr lang="en-US" sz="2187" dirty="0"/>
          </a:p>
        </p:txBody>
      </p:sp>
      <p:sp>
        <p:nvSpPr>
          <p:cNvPr id="7" name="Text 3"/>
          <p:cNvSpPr/>
          <p:nvPr/>
        </p:nvSpPr>
        <p:spPr>
          <a:xfrm>
            <a:off x="2624376" y="4235172"/>
            <a:ext cx="2095381"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Monitor the model's training and validation accuracy over time.</a:t>
            </a:r>
            <a:endParaRPr lang="en-US" sz="1750" dirty="0"/>
          </a:p>
        </p:txBody>
      </p:sp>
      <p:pic>
        <p:nvPicPr>
          <p:cNvPr id="8" name="Image 2" descr="preencoded.png"/>
          <p:cNvPicPr>
            <a:picLocks noChangeAspect="1"/>
          </p:cNvPicPr>
          <p:nvPr/>
        </p:nvPicPr>
        <p:blipFill>
          <a:blip r:embed="rId5"/>
          <a:stretch>
            <a:fillRect/>
          </a:stretch>
        </p:blipFill>
        <p:spPr>
          <a:xfrm>
            <a:off x="5053012" y="3008828"/>
            <a:ext cx="523875" cy="523875"/>
          </a:xfrm>
          <a:prstGeom prst="rect">
            <a:avLst/>
          </a:prstGeom>
        </p:spPr>
      </p:pic>
      <p:sp>
        <p:nvSpPr>
          <p:cNvPr id="9" name="Text 4"/>
          <p:cNvSpPr/>
          <p:nvPr/>
        </p:nvSpPr>
        <p:spPr>
          <a:xfrm>
            <a:off x="5053012" y="3754874"/>
            <a:ext cx="209550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Loss Metrics</a:t>
            </a:r>
            <a:endParaRPr lang="en-US" sz="2187" dirty="0"/>
          </a:p>
        </p:txBody>
      </p:sp>
      <p:sp>
        <p:nvSpPr>
          <p:cNvPr id="10" name="Text 5"/>
          <p:cNvSpPr/>
          <p:nvPr/>
        </p:nvSpPr>
        <p:spPr>
          <a:xfrm>
            <a:off x="5053012" y="4235291"/>
            <a:ext cx="2095500"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Track the model's loss function to ensure convergence and identify potential issues.</a:t>
            </a:r>
            <a:endParaRPr lang="en-US" sz="1750" dirty="0"/>
          </a:p>
        </p:txBody>
      </p:sp>
      <p:pic>
        <p:nvPicPr>
          <p:cNvPr id="11" name="Image 3" descr="preencoded.png"/>
          <p:cNvPicPr>
            <a:picLocks noChangeAspect="1"/>
          </p:cNvPicPr>
          <p:nvPr/>
        </p:nvPicPr>
        <p:blipFill>
          <a:blip r:embed="rId6"/>
          <a:stretch>
            <a:fillRect/>
          </a:stretch>
        </p:blipFill>
        <p:spPr>
          <a:xfrm>
            <a:off x="7481768" y="3008828"/>
            <a:ext cx="523875" cy="523875"/>
          </a:xfrm>
          <a:prstGeom prst="rect">
            <a:avLst/>
          </a:prstGeom>
        </p:spPr>
      </p:pic>
      <p:sp>
        <p:nvSpPr>
          <p:cNvPr id="12" name="Text 6"/>
          <p:cNvSpPr/>
          <p:nvPr/>
        </p:nvSpPr>
        <p:spPr>
          <a:xfrm>
            <a:off x="7481768" y="3754874"/>
            <a:ext cx="2095500"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Classification Metrics</a:t>
            </a:r>
            <a:endParaRPr lang="en-US" sz="2187" dirty="0"/>
          </a:p>
        </p:txBody>
      </p:sp>
      <p:sp>
        <p:nvSpPr>
          <p:cNvPr id="13" name="Text 7"/>
          <p:cNvSpPr/>
          <p:nvPr/>
        </p:nvSpPr>
        <p:spPr>
          <a:xfrm>
            <a:off x="7481768" y="4582478"/>
            <a:ext cx="2095500"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Visualize the model's performance on the test set using a confusion matrix.</a:t>
            </a:r>
            <a:endParaRPr lang="en-US" sz="1750" dirty="0"/>
          </a:p>
        </p:txBody>
      </p:sp>
      <p:pic>
        <p:nvPicPr>
          <p:cNvPr id="14" name="Image 4" descr="preencoded.png"/>
          <p:cNvPicPr>
            <a:picLocks noChangeAspect="1"/>
          </p:cNvPicPr>
          <p:nvPr/>
        </p:nvPicPr>
        <p:blipFill>
          <a:blip r:embed="rId7"/>
          <a:stretch>
            <a:fillRect/>
          </a:stretch>
        </p:blipFill>
        <p:spPr>
          <a:xfrm>
            <a:off x="9910524" y="3008828"/>
            <a:ext cx="523875" cy="523875"/>
          </a:xfrm>
          <a:prstGeom prst="rect">
            <a:avLst/>
          </a:prstGeom>
        </p:spPr>
      </p:pic>
      <p:sp>
        <p:nvSpPr>
          <p:cNvPr id="15" name="Text 8"/>
          <p:cNvSpPr/>
          <p:nvPr/>
        </p:nvSpPr>
        <p:spPr>
          <a:xfrm>
            <a:off x="9910524" y="3754874"/>
            <a:ext cx="2095500"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Interactive Dashboard</a:t>
            </a:r>
            <a:endParaRPr lang="en-US" sz="2187" dirty="0"/>
          </a:p>
        </p:txBody>
      </p:sp>
      <p:sp>
        <p:nvSpPr>
          <p:cNvPr id="16" name="Text 9"/>
          <p:cNvSpPr/>
          <p:nvPr/>
        </p:nvSpPr>
        <p:spPr>
          <a:xfrm>
            <a:off x="9910524" y="4582478"/>
            <a:ext cx="2095500"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Create a customizable Grafana dashboard to monitor the model's overall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234202"/>
            <a:ext cx="8660844" cy="694373"/>
          </a:xfrm>
          <a:prstGeom prst="rect">
            <a:avLst/>
          </a:prstGeom>
          <a:noFill/>
          <a:ln/>
        </p:spPr>
        <p:txBody>
          <a:bodyPr wrap="non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Performance Evaluation and Metrics</a:t>
            </a:r>
            <a:endParaRPr lang="en-US" sz="4374" dirty="0"/>
          </a:p>
        </p:txBody>
      </p:sp>
      <p:sp>
        <p:nvSpPr>
          <p:cNvPr id="5" name="Shape 2"/>
          <p:cNvSpPr/>
          <p:nvPr/>
        </p:nvSpPr>
        <p:spPr>
          <a:xfrm>
            <a:off x="2624376" y="2372916"/>
            <a:ext cx="9381649" cy="4622363"/>
          </a:xfrm>
          <a:prstGeom prst="roundRect">
            <a:avLst>
              <a:gd name="adj" fmla="val 2163"/>
            </a:avLst>
          </a:prstGeom>
          <a:noFill/>
          <a:ln w="7620">
            <a:solidFill>
              <a:srgbClr val="FFFFFF">
                <a:alpha val="24000"/>
              </a:srgbClr>
            </a:solidFill>
            <a:prstDash val="solid"/>
          </a:ln>
        </p:spPr>
      </p:sp>
      <p:sp>
        <p:nvSpPr>
          <p:cNvPr id="6" name="Shape 3"/>
          <p:cNvSpPr/>
          <p:nvPr/>
        </p:nvSpPr>
        <p:spPr>
          <a:xfrm>
            <a:off x="2631996" y="2380536"/>
            <a:ext cx="9365456" cy="637103"/>
          </a:xfrm>
          <a:prstGeom prst="rect">
            <a:avLst/>
          </a:prstGeom>
          <a:solidFill>
            <a:srgbClr val="FFFFFF">
              <a:alpha val="4000"/>
            </a:srgbClr>
          </a:solidFill>
          <a:ln/>
        </p:spPr>
      </p:sp>
      <p:sp>
        <p:nvSpPr>
          <p:cNvPr id="7" name="Text 4"/>
          <p:cNvSpPr/>
          <p:nvPr/>
        </p:nvSpPr>
        <p:spPr>
          <a:xfrm>
            <a:off x="2855238" y="2521387"/>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Metric</a:t>
            </a:r>
            <a:endParaRPr lang="en-US" sz="1750" dirty="0"/>
          </a:p>
        </p:txBody>
      </p:sp>
      <p:sp>
        <p:nvSpPr>
          <p:cNvPr id="8" name="Text 5"/>
          <p:cNvSpPr/>
          <p:nvPr/>
        </p:nvSpPr>
        <p:spPr>
          <a:xfrm>
            <a:off x="5980509" y="2521387"/>
            <a:ext cx="266950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Description</a:t>
            </a:r>
            <a:endParaRPr lang="en-US" sz="1750" dirty="0"/>
          </a:p>
        </p:txBody>
      </p:sp>
      <p:sp>
        <p:nvSpPr>
          <p:cNvPr id="9" name="Text 6"/>
          <p:cNvSpPr/>
          <p:nvPr/>
        </p:nvSpPr>
        <p:spPr>
          <a:xfrm>
            <a:off x="9101971" y="2521387"/>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Value</a:t>
            </a:r>
            <a:endParaRPr lang="en-US" sz="1750" dirty="0"/>
          </a:p>
        </p:txBody>
      </p:sp>
      <p:sp>
        <p:nvSpPr>
          <p:cNvPr id="10" name="Shape 7"/>
          <p:cNvSpPr/>
          <p:nvPr/>
        </p:nvSpPr>
        <p:spPr>
          <a:xfrm>
            <a:off x="2631996" y="3017639"/>
            <a:ext cx="9365456" cy="992505"/>
          </a:xfrm>
          <a:prstGeom prst="rect">
            <a:avLst/>
          </a:prstGeom>
          <a:solidFill>
            <a:srgbClr val="000000">
              <a:alpha val="4000"/>
            </a:srgbClr>
          </a:solidFill>
          <a:ln/>
        </p:spPr>
      </p:sp>
      <p:sp>
        <p:nvSpPr>
          <p:cNvPr id="11" name="Text 8"/>
          <p:cNvSpPr/>
          <p:nvPr/>
        </p:nvSpPr>
        <p:spPr>
          <a:xfrm>
            <a:off x="2855238" y="3158490"/>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Accuracy</a:t>
            </a:r>
            <a:endParaRPr lang="en-US" sz="1750" dirty="0"/>
          </a:p>
        </p:txBody>
      </p:sp>
      <p:sp>
        <p:nvSpPr>
          <p:cNvPr id="12" name="Text 9"/>
          <p:cNvSpPr/>
          <p:nvPr/>
        </p:nvSpPr>
        <p:spPr>
          <a:xfrm>
            <a:off x="5980509" y="3158490"/>
            <a:ext cx="266950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Overall classification performance</a:t>
            </a:r>
            <a:endParaRPr lang="en-US" sz="1750" dirty="0"/>
          </a:p>
        </p:txBody>
      </p:sp>
      <p:sp>
        <p:nvSpPr>
          <p:cNvPr id="13" name="Text 10"/>
          <p:cNvSpPr/>
          <p:nvPr/>
        </p:nvSpPr>
        <p:spPr>
          <a:xfrm>
            <a:off x="9101971" y="3158490"/>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92.5%</a:t>
            </a:r>
            <a:endParaRPr lang="en-US" sz="1750" dirty="0"/>
          </a:p>
        </p:txBody>
      </p:sp>
      <p:sp>
        <p:nvSpPr>
          <p:cNvPr id="14" name="Shape 11"/>
          <p:cNvSpPr/>
          <p:nvPr/>
        </p:nvSpPr>
        <p:spPr>
          <a:xfrm>
            <a:off x="2631996" y="4010144"/>
            <a:ext cx="9365456" cy="992505"/>
          </a:xfrm>
          <a:prstGeom prst="rect">
            <a:avLst/>
          </a:prstGeom>
          <a:solidFill>
            <a:srgbClr val="FFFFFF">
              <a:alpha val="4000"/>
            </a:srgbClr>
          </a:solidFill>
          <a:ln/>
        </p:spPr>
      </p:sp>
      <p:sp>
        <p:nvSpPr>
          <p:cNvPr id="15" name="Text 12"/>
          <p:cNvSpPr/>
          <p:nvPr/>
        </p:nvSpPr>
        <p:spPr>
          <a:xfrm>
            <a:off x="2855238" y="4150995"/>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Precision</a:t>
            </a:r>
            <a:endParaRPr lang="en-US" sz="1750" dirty="0"/>
          </a:p>
        </p:txBody>
      </p:sp>
      <p:sp>
        <p:nvSpPr>
          <p:cNvPr id="16" name="Text 13"/>
          <p:cNvSpPr/>
          <p:nvPr/>
        </p:nvSpPr>
        <p:spPr>
          <a:xfrm>
            <a:off x="5980509" y="4150995"/>
            <a:ext cx="266950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Ability to correctly identify positive cases</a:t>
            </a:r>
            <a:endParaRPr lang="en-US" sz="1750" dirty="0"/>
          </a:p>
        </p:txBody>
      </p:sp>
      <p:sp>
        <p:nvSpPr>
          <p:cNvPr id="17" name="Text 14"/>
          <p:cNvSpPr/>
          <p:nvPr/>
        </p:nvSpPr>
        <p:spPr>
          <a:xfrm>
            <a:off x="9101971" y="4150995"/>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89.7%</a:t>
            </a:r>
            <a:endParaRPr lang="en-US" sz="1750" dirty="0"/>
          </a:p>
        </p:txBody>
      </p:sp>
      <p:sp>
        <p:nvSpPr>
          <p:cNvPr id="18" name="Shape 15"/>
          <p:cNvSpPr/>
          <p:nvPr/>
        </p:nvSpPr>
        <p:spPr>
          <a:xfrm>
            <a:off x="2631996" y="5002649"/>
            <a:ext cx="9365456" cy="992505"/>
          </a:xfrm>
          <a:prstGeom prst="rect">
            <a:avLst/>
          </a:prstGeom>
          <a:solidFill>
            <a:srgbClr val="000000">
              <a:alpha val="4000"/>
            </a:srgbClr>
          </a:solidFill>
          <a:ln/>
        </p:spPr>
      </p:sp>
      <p:sp>
        <p:nvSpPr>
          <p:cNvPr id="19" name="Text 16"/>
          <p:cNvSpPr/>
          <p:nvPr/>
        </p:nvSpPr>
        <p:spPr>
          <a:xfrm>
            <a:off x="2855238" y="5143500"/>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Recall</a:t>
            </a:r>
            <a:endParaRPr lang="en-US" sz="1750" dirty="0"/>
          </a:p>
        </p:txBody>
      </p:sp>
      <p:sp>
        <p:nvSpPr>
          <p:cNvPr id="20" name="Text 17"/>
          <p:cNvSpPr/>
          <p:nvPr/>
        </p:nvSpPr>
        <p:spPr>
          <a:xfrm>
            <a:off x="5980509" y="5143500"/>
            <a:ext cx="266950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Ability to correctly identify all positive cases</a:t>
            </a:r>
            <a:endParaRPr lang="en-US" sz="1750" dirty="0"/>
          </a:p>
        </p:txBody>
      </p:sp>
      <p:sp>
        <p:nvSpPr>
          <p:cNvPr id="21" name="Text 18"/>
          <p:cNvSpPr/>
          <p:nvPr/>
        </p:nvSpPr>
        <p:spPr>
          <a:xfrm>
            <a:off x="9101971" y="5143500"/>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93.2%</a:t>
            </a:r>
            <a:endParaRPr lang="en-US" sz="1750" dirty="0"/>
          </a:p>
        </p:txBody>
      </p:sp>
      <p:sp>
        <p:nvSpPr>
          <p:cNvPr id="22" name="Shape 19"/>
          <p:cNvSpPr/>
          <p:nvPr/>
        </p:nvSpPr>
        <p:spPr>
          <a:xfrm>
            <a:off x="2631996" y="5995154"/>
            <a:ext cx="9365456" cy="992505"/>
          </a:xfrm>
          <a:prstGeom prst="rect">
            <a:avLst/>
          </a:prstGeom>
          <a:solidFill>
            <a:srgbClr val="FFFFFF">
              <a:alpha val="4000"/>
            </a:srgbClr>
          </a:solidFill>
          <a:ln/>
        </p:spPr>
      </p:sp>
      <p:sp>
        <p:nvSpPr>
          <p:cNvPr id="23" name="Text 20"/>
          <p:cNvSpPr/>
          <p:nvPr/>
        </p:nvSpPr>
        <p:spPr>
          <a:xfrm>
            <a:off x="2855238" y="6136005"/>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F1-Score</a:t>
            </a:r>
            <a:endParaRPr lang="en-US" sz="1750" dirty="0"/>
          </a:p>
        </p:txBody>
      </p:sp>
      <p:sp>
        <p:nvSpPr>
          <p:cNvPr id="24" name="Text 21"/>
          <p:cNvSpPr/>
          <p:nvPr/>
        </p:nvSpPr>
        <p:spPr>
          <a:xfrm>
            <a:off x="5980509" y="6136005"/>
            <a:ext cx="2669500" cy="710803"/>
          </a:xfrm>
          <a:prstGeom prst="rect">
            <a:avLst/>
          </a:prstGeom>
          <a:noFill/>
          <a:ln/>
        </p:spPr>
        <p:txBody>
          <a:bodyPr wrap="squar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Harmonic mean of precision and recall</a:t>
            </a:r>
            <a:endParaRPr lang="en-US" sz="1750" dirty="0"/>
          </a:p>
        </p:txBody>
      </p:sp>
      <p:sp>
        <p:nvSpPr>
          <p:cNvPr id="25" name="Text 22"/>
          <p:cNvSpPr/>
          <p:nvPr/>
        </p:nvSpPr>
        <p:spPr>
          <a:xfrm>
            <a:off x="9101971" y="6136005"/>
            <a:ext cx="2673310" cy="355402"/>
          </a:xfrm>
          <a:prstGeom prst="rect">
            <a:avLst/>
          </a:prstGeom>
          <a:noFill/>
          <a:ln/>
        </p:spPr>
        <p:txBody>
          <a:bodyPr wrap="none" rtlCol="0" anchor="t"/>
          <a:lstStyle/>
          <a:p>
            <a:pPr marL="0" indent="0">
              <a:lnSpc>
                <a:spcPts val="2799"/>
              </a:lnSpc>
              <a:buNone/>
            </a:pPr>
            <a:r>
              <a:rPr lang="en-US" sz="1750" dirty="0">
                <a:solidFill>
                  <a:srgbClr val="E5E0DF"/>
                </a:solidFill>
                <a:latin typeface="Barlow" pitchFamily="34" charset="0"/>
                <a:ea typeface="Barlow" pitchFamily="34" charset="-122"/>
                <a:cs typeface="Barlow" pitchFamily="34" charset="-120"/>
              </a:rPr>
              <a:t>91.4%</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4760"/>
            <a:ext cx="7958257" cy="694373"/>
          </a:xfrm>
          <a:prstGeom prst="rect">
            <a:avLst/>
          </a:prstGeom>
          <a:noFill/>
          <a:ln/>
        </p:spPr>
        <p:txBody>
          <a:bodyPr wrap="none" rtlCol="0" anchor="t"/>
          <a:lstStyle/>
          <a:p>
            <a:pPr marL="0" indent="0">
              <a:lnSpc>
                <a:spcPts val="5468"/>
              </a:lnSpc>
              <a:buNone/>
            </a:pPr>
            <a:r>
              <a:rPr lang="en-US" sz="4374" dirty="0">
                <a:solidFill>
                  <a:srgbClr val="FFFFFF"/>
                </a:solidFill>
                <a:latin typeface="Barlow, sans-serif" pitchFamily="34" charset="0"/>
                <a:ea typeface="Barlow, sans-serif" pitchFamily="34" charset="-122"/>
                <a:cs typeface="Barlow, sans-serif" pitchFamily="34" charset="-120"/>
              </a:rPr>
              <a:t>Conclusion and Future Directions</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4306133" cy="347186"/>
          </a:xfrm>
          <a:prstGeom prst="rect">
            <a:avLst/>
          </a:prstGeom>
          <a:noFill/>
          <a:ln/>
        </p:spPr>
        <p:txBody>
          <a:bodyPr wrap="non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Effective Brain Tumor Classification</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The CNN model demonstrated high accuracy in classifying brain tumors from medical imaging data.</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Grafana Integration</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The Grafana dashboard enabled comprehensive monitoring and analysis of the model's performance.</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Barlow, sans-serif" pitchFamily="34" charset="0"/>
                <a:ea typeface="Barlow, sans-serif" pitchFamily="34" charset="-122"/>
                <a:cs typeface="Barlow, sans-serif" pitchFamily="34" charset="-120"/>
              </a:rPr>
              <a:t>Ongoing Research</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Barlow" pitchFamily="34" charset="0"/>
                <a:ea typeface="Barlow" pitchFamily="34" charset="-122"/>
                <a:cs typeface="Barlow" pitchFamily="34" charset="-120"/>
              </a:rPr>
              <a:t>Future work will explore techniques to further improve the model's reliability and robustness.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Words>
  <Application>Microsoft Macintosh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Barlow</vt:lpstr>
      <vt:lpstr>Barlow, sans-serif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2</cp:revision>
  <dcterms:created xsi:type="dcterms:W3CDTF">2024-05-01T05:09:55Z</dcterms:created>
  <dcterms:modified xsi:type="dcterms:W3CDTF">2024-05-01T05:11:39Z</dcterms:modified>
</cp:coreProperties>
</file>